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8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7" r:id="rId19"/>
    <p:sldId id="272" r:id="rId20"/>
    <p:sldId id="279" r:id="rId21"/>
    <p:sldId id="274" r:id="rId22"/>
    <p:sldId id="275" r:id="rId23"/>
    <p:sldId id="276"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38E0845-122C-4C66-A0E2-36F58A5F8F99}" type="datetimeFigureOut">
              <a:rPr lang="en-US" smtClean="0"/>
              <a:pPr/>
              <a:t>28-Oct-19</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57C5B1B5-906F-482C-8018-E72EAE83BBA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8E0845-122C-4C66-A0E2-36F58A5F8F99}" type="datetimeFigureOut">
              <a:rPr lang="en-US" smtClean="0"/>
              <a:pPr/>
              <a:t>28-Oct-19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5B1B5-906F-482C-8018-E72EAE83BBA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8E0845-122C-4C66-A0E2-36F58A5F8F99}" type="datetimeFigureOut">
              <a:rPr lang="en-US" smtClean="0"/>
              <a:pPr/>
              <a:t>28-Oct-19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5B1B5-906F-482C-8018-E72EAE83BBA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38E0845-122C-4C66-A0E2-36F58A5F8F99}" type="datetimeFigureOut">
              <a:rPr lang="en-US" smtClean="0"/>
              <a:pPr/>
              <a:t>28-Oct-19</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57C5B1B5-906F-482C-8018-E72EAE83BBA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C38E0845-122C-4C66-A0E2-36F58A5F8F99}" type="datetimeFigureOut">
              <a:rPr lang="en-US" smtClean="0"/>
              <a:pPr/>
              <a:t>28-Oct-19</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57C5B1B5-906F-482C-8018-E72EAE83BBA9}" type="slidenum">
              <a:rPr lang="en-IN" smtClean="0"/>
              <a:pPr/>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C38E0845-122C-4C66-A0E2-36F58A5F8F99}" type="datetimeFigureOut">
              <a:rPr lang="en-US" smtClean="0"/>
              <a:pPr/>
              <a:t>28-Oct-19</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57C5B1B5-906F-482C-8018-E72EAE83BBA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C38E0845-122C-4C66-A0E2-36F58A5F8F99}" type="datetimeFigureOut">
              <a:rPr lang="en-US" smtClean="0"/>
              <a:pPr/>
              <a:t>28-Oct-19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57C5B1B5-906F-482C-8018-E72EAE83BBA9}" type="slidenum">
              <a:rPr lang="en-IN" smtClean="0"/>
              <a:pPr/>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38E0845-122C-4C66-A0E2-36F58A5F8F99}" type="datetimeFigureOut">
              <a:rPr lang="en-US" smtClean="0"/>
              <a:pPr/>
              <a:t>28-Oct-19</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5B1B5-906F-482C-8018-E72EAE83BBA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38E0845-122C-4C66-A0E2-36F58A5F8F99}" type="datetimeFigureOut">
              <a:rPr lang="en-US" smtClean="0"/>
              <a:pPr/>
              <a:t>28-Oct-19</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C5B1B5-906F-482C-8018-E72EAE83BBA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C38E0845-122C-4C66-A0E2-36F58A5F8F99}" type="datetimeFigureOut">
              <a:rPr lang="en-US" smtClean="0"/>
              <a:pPr/>
              <a:t>28-Oct-19</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C5B1B5-906F-482C-8018-E72EAE83BBA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C38E0845-122C-4C66-A0E2-36F58A5F8F99}" type="datetimeFigureOut">
              <a:rPr lang="en-US" smtClean="0"/>
              <a:pPr/>
              <a:t>28-Oct-19</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57C5B1B5-906F-482C-8018-E72EAE83BBA9}" type="slidenum">
              <a:rPr lang="en-IN" smtClean="0"/>
              <a:pPr/>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38E0845-122C-4C66-A0E2-36F58A5F8F99}" type="datetimeFigureOut">
              <a:rPr lang="en-US" smtClean="0"/>
              <a:pPr/>
              <a:t>28-Oct-19</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7C5B1B5-906F-482C-8018-E72EAE83BBA9}" type="slidenum">
              <a:rPr lang="en-IN" smtClean="0"/>
              <a:pPr/>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Prepared by</a:t>
            </a:r>
            <a:br>
              <a:rPr lang="en-US" dirty="0" smtClean="0"/>
            </a:br>
            <a:r>
              <a:rPr lang="en-US" dirty="0" smtClean="0"/>
              <a:t>DR.SREEJA.S</a:t>
            </a:r>
            <a:endParaRPr lang="en-US" dirty="0"/>
          </a:p>
        </p:txBody>
      </p:sp>
      <p:sp>
        <p:nvSpPr>
          <p:cNvPr id="3" name="Subtitle 2"/>
          <p:cNvSpPr>
            <a:spLocks noGrp="1"/>
          </p:cNvSpPr>
          <p:nvPr>
            <p:ph type="subTitle" idx="1"/>
          </p:nvPr>
        </p:nvSpPr>
        <p:spPr/>
        <p:txBody>
          <a:bodyPr>
            <a:normAutofit/>
          </a:bodyPr>
          <a:lstStyle/>
          <a:p>
            <a:pPr algn="ctr"/>
            <a:r>
              <a:rPr lang="en-US" sz="4000" b="1" dirty="0" smtClean="0"/>
              <a:t>CCH ACT 1973</a:t>
            </a:r>
            <a:endParaRPr lang="en-US" sz="4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 11 OFFICERS OF CCH</a:t>
            </a:r>
            <a:endParaRPr lang="en-IN" dirty="0"/>
          </a:p>
        </p:txBody>
      </p:sp>
      <p:sp>
        <p:nvSpPr>
          <p:cNvPr id="3" name="Content Placeholder 2"/>
          <p:cNvSpPr>
            <a:spLocks noGrp="1"/>
          </p:cNvSpPr>
          <p:nvPr>
            <p:ph idx="1"/>
          </p:nvPr>
        </p:nvSpPr>
        <p:spPr/>
        <p:txBody>
          <a:bodyPr>
            <a:normAutofit fontScale="92500" lnSpcReduction="10000"/>
          </a:bodyPr>
          <a:lstStyle/>
          <a:p>
            <a:r>
              <a:rPr lang="en-IN" b="1" dirty="0" smtClean="0"/>
              <a:t>The Central Council shall -</a:t>
            </a:r>
          </a:p>
          <a:p>
            <a:r>
              <a:rPr lang="en-IN" b="1" dirty="0" smtClean="0"/>
              <a:t>appoint a Registrar who shall also act as Secretary;</a:t>
            </a:r>
          </a:p>
          <a:p>
            <a:r>
              <a:rPr lang="en-IN" b="1" dirty="0" smtClean="0"/>
              <a:t>with the previous sanction of the Central Government, fix the remuneration and allowances to be paid to the President, Vice-President and members of the Central Council and to the members of the committees thereof and determine the conditions of service of the employees of the Central Council.</a:t>
            </a:r>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2251720"/>
          </a:xfrm>
        </p:spPr>
        <p:txBody>
          <a:bodyPr>
            <a:normAutofit fontScale="90000"/>
          </a:bodyPr>
          <a:lstStyle/>
          <a:p>
            <a:r>
              <a:rPr lang="en-IN" b="1" dirty="0" smtClean="0"/>
              <a:t>CHAPTER - II A</a:t>
            </a:r>
            <a:r>
              <a:rPr lang="en-IN" dirty="0" smtClean="0"/>
              <a:t/>
            </a:r>
            <a:br>
              <a:rPr lang="en-IN" dirty="0" smtClean="0"/>
            </a:br>
            <a:r>
              <a:rPr lang="en-IN" b="1" dirty="0" smtClean="0"/>
              <a:t>Permission for establishment of new medical institution, new courses of study, etc.</a:t>
            </a:r>
            <a:r>
              <a:rPr lang="en-IN" dirty="0" smtClean="0"/>
              <a:t/>
            </a:r>
            <a:br>
              <a:rPr lang="en-IN" dirty="0" smtClean="0"/>
            </a:br>
            <a:endParaRPr lang="en-IN" dirty="0"/>
          </a:p>
        </p:txBody>
      </p:sp>
      <p:sp>
        <p:nvSpPr>
          <p:cNvPr id="3" name="Content Placeholder 2"/>
          <p:cNvSpPr>
            <a:spLocks noGrp="1"/>
          </p:cNvSpPr>
          <p:nvPr>
            <p:ph idx="1"/>
          </p:nvPr>
        </p:nvSpPr>
        <p:spPr>
          <a:xfrm>
            <a:off x="304800" y="2348880"/>
            <a:ext cx="8686800" cy="3731245"/>
          </a:xfrm>
        </p:spPr>
        <p:txBody>
          <a:bodyPr>
            <a:normAutofit lnSpcReduction="10000"/>
          </a:bodyPr>
          <a:lstStyle/>
          <a:p>
            <a:r>
              <a:rPr lang="en-IN" b="1" dirty="0" smtClean="0"/>
              <a:t>No person shall establish a Homoeopathic Medical College; or</a:t>
            </a:r>
          </a:p>
          <a:p>
            <a:r>
              <a:rPr lang="en-IN" b="1" dirty="0" smtClean="0"/>
              <a:t>open a new or higher course of study or training (including post-graduate course of study or training) which would enable students of each course or training to qualify himself for the award of any recognized medical qualification</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Increase its admission capacity in any course of study or training (including the post-graduate course of study or training.), </a:t>
            </a:r>
            <a:br>
              <a:rPr lang="en-IN" b="1" dirty="0" smtClean="0"/>
            </a:br>
            <a:r>
              <a:rPr lang="en-IN" b="1" dirty="0" smtClean="0"/>
              <a:t>except with the previous permission of the Central Government obtained in accordance with the provisions of this section</a:t>
            </a:r>
            <a:endParaRPr lang="en-IN"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Every person or medical institution shall, for the purpose of obtaining permission submit to the Central Government a scheme in accordance with the provisions of the act and the Central Government shall refer the scheme to the Central Council for its recommendations,</a:t>
            </a:r>
          </a:p>
          <a:p>
            <a:endParaRPr lang="en-IN"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IN" b="1" dirty="0" smtClean="0"/>
              <a:t> the Central Council;</a:t>
            </a:r>
          </a:p>
          <a:p>
            <a:r>
              <a:rPr lang="en-IN" b="1" dirty="0" smtClean="0"/>
              <a:t>consider the scheme, having regard to the factors  and submit it to the Central Government together with its recommendations thereon within a period not exceeding six months from the date of receipt of the reference from the Central Government.</a:t>
            </a:r>
          </a:p>
          <a:p>
            <a:endParaRPr lang="en-IN"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The Central Government may, after considering the scheme and the recommendations of the Central Council), either approve (with such conditions, if any, as it may consider necessary) or disapprove the scheme  a copy of the order shall be communicated to the applicant </a:t>
            </a:r>
            <a:endParaRPr lang="en-IN"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1603648"/>
          </a:xfrm>
        </p:spPr>
        <p:txBody>
          <a:bodyPr>
            <a:normAutofit fontScale="90000"/>
          </a:bodyPr>
          <a:lstStyle/>
          <a:p>
            <a:r>
              <a:rPr lang="en-IN" b="1" dirty="0" smtClean="0"/>
              <a:t>CHAPTER - III ( RECOGNITION OF MEDICAL QUALIFICATIONS )</a:t>
            </a:r>
            <a:r>
              <a:rPr lang="en-IN" dirty="0" smtClean="0"/>
              <a:t/>
            </a:r>
            <a:br>
              <a:rPr lang="en-IN" dirty="0" smtClean="0"/>
            </a:br>
            <a:endParaRPr lang="en-IN" dirty="0"/>
          </a:p>
        </p:txBody>
      </p:sp>
      <p:sp>
        <p:nvSpPr>
          <p:cNvPr id="3" name="Content Placeholder 2"/>
          <p:cNvSpPr>
            <a:spLocks noGrp="1"/>
          </p:cNvSpPr>
          <p:nvPr>
            <p:ph idx="1"/>
          </p:nvPr>
        </p:nvSpPr>
        <p:spPr/>
        <p:txBody>
          <a:bodyPr/>
          <a:lstStyle/>
          <a:p>
            <a:r>
              <a:rPr lang="en-IN" b="1" dirty="0" smtClean="0"/>
              <a:t>The medical qualifications granted by any University, Board or other medical institution in India which are included in the Second Schedule shall be recognized medical qualifications for the purposes of this Act</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Rights of persons possessing qualifications included in Second or the Third Schedule to be enrolled</a:t>
            </a:r>
            <a:endParaRPr lang="en-IN" dirty="0"/>
          </a:p>
        </p:txBody>
      </p:sp>
      <p:sp>
        <p:nvSpPr>
          <p:cNvPr id="3" name="Content Placeholder 2"/>
          <p:cNvSpPr>
            <a:spLocks noGrp="1"/>
          </p:cNvSpPr>
          <p:nvPr>
            <p:ph idx="1"/>
          </p:nvPr>
        </p:nvSpPr>
        <p:spPr>
          <a:xfrm>
            <a:off x="304800" y="1554162"/>
            <a:ext cx="8686800" cy="5303838"/>
          </a:xfrm>
        </p:spPr>
        <p:txBody>
          <a:bodyPr>
            <a:normAutofit fontScale="62500" lnSpcReduction="20000"/>
          </a:bodyPr>
          <a:lstStyle/>
          <a:p>
            <a:pPr>
              <a:buNone/>
            </a:pPr>
            <a:r>
              <a:rPr lang="en-IN" b="1" dirty="0" smtClean="0"/>
              <a:t>.</a:t>
            </a:r>
            <a:endParaRPr lang="en-IN" dirty="0" smtClean="0"/>
          </a:p>
          <a:p>
            <a:endParaRPr lang="en-IN" dirty="0" smtClean="0"/>
          </a:p>
          <a:p>
            <a:r>
              <a:rPr lang="en-IN" sz="5100" b="1" dirty="0" smtClean="0"/>
              <a:t> Any medical qualification included in the Second or the Third Schedule shall be sufficient qualification for enrolment on any State Register of Homoeopathy.</a:t>
            </a:r>
          </a:p>
          <a:p>
            <a:pPr>
              <a:buNone/>
            </a:pPr>
            <a:endParaRPr lang="en-IN" sz="5100" b="1" dirty="0" smtClean="0"/>
          </a:p>
          <a:p>
            <a:r>
              <a:rPr lang="en-IN" sz="5100" b="1" dirty="0" smtClean="0"/>
              <a:t>No person, other than a practitioner of Homeopathy who possesses a recognized medical qualification and is enrolled on a State Register or the Central Register of Homoeopathy-</a:t>
            </a:r>
          </a:p>
          <a:p>
            <a:endParaRPr lang="en-IN" sz="5100" b="1"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shall hold office as Homoeopathic physician or any other office (by whatever designation called) in Government or in any institution maintained by a local or other authority;</a:t>
            </a:r>
          </a:p>
          <a:p>
            <a:endParaRPr lang="en-IN" b="1" dirty="0" smtClean="0"/>
          </a:p>
          <a:p>
            <a:r>
              <a:rPr lang="en-IN" b="1" dirty="0" smtClean="0"/>
              <a:t>shall practise Homoeopathy in any State; </a:t>
            </a:r>
          </a:p>
          <a:p>
            <a:endParaRPr lang="en-IN" b="1" dirty="0" smtClean="0"/>
          </a:p>
          <a:p>
            <a:endParaRPr lang="en-IN"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304800" y="404664"/>
            <a:ext cx="8686800" cy="5675461"/>
          </a:xfrm>
        </p:spPr>
        <p:txBody>
          <a:bodyPr>
            <a:normAutofit fontScale="62500" lnSpcReduction="20000"/>
          </a:bodyPr>
          <a:lstStyle/>
          <a:p>
            <a:pPr>
              <a:buNone/>
            </a:pPr>
            <a:endParaRPr lang="en-IN" dirty="0" smtClean="0"/>
          </a:p>
          <a:p>
            <a:r>
              <a:rPr lang="en-IN" sz="5900" b="1" dirty="0" smtClean="0"/>
              <a:t>shall be entitled to sign or authenticate a medial or fitness certificate or any other certificate required by an law to be signed or authenticated by a duly qualified medical practitioner;</a:t>
            </a:r>
          </a:p>
          <a:p>
            <a:endParaRPr lang="en-IN" sz="5900" b="1" dirty="0" smtClean="0"/>
          </a:p>
          <a:p>
            <a:r>
              <a:rPr lang="en-IN" sz="5900" b="1" dirty="0" smtClean="0"/>
              <a:t>shall be entitled to give any evidence at any inquest or court of law as an expert under Section 45 of the Indian Evidence Act, 1872 on any matter relating to Homoeopathy.</a:t>
            </a:r>
          </a:p>
          <a:p>
            <a:pPr>
              <a:buNone/>
            </a:pPr>
            <a:endParaRPr lang="en-IN" sz="5900" b="1" dirty="0" smtClean="0"/>
          </a:p>
          <a:p>
            <a:endParaRPr lang="en-IN" sz="5900" b="1"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000240"/>
            <a:ext cx="8458200" cy="4075547"/>
          </a:xfrm>
        </p:spPr>
        <p:txBody>
          <a:bodyPr/>
          <a:lstStyle/>
          <a:p>
            <a:r>
              <a:rPr lang="en-IN" dirty="0" smtClean="0"/>
              <a:t>The Homoeopathy Central Council Act 1973</a:t>
            </a:r>
            <a:endParaRPr lang="en-IN" dirty="0"/>
          </a:p>
        </p:txBody>
      </p:sp>
      <p:sp>
        <p:nvSpPr>
          <p:cNvPr id="3" name="Subtitle 2"/>
          <p:cNvSpPr>
            <a:spLocks noGrp="1"/>
          </p:cNvSpPr>
          <p:nvPr>
            <p:ph type="subTitle" idx="1"/>
          </p:nvPr>
        </p:nvSpPr>
        <p:spPr>
          <a:xfrm>
            <a:off x="381000" y="1071546"/>
            <a:ext cx="8458200" cy="4500594"/>
          </a:xfrm>
        </p:spPr>
        <p:txBody>
          <a:bodyPr>
            <a:normAutofit/>
          </a:bodyPr>
          <a:lstStyle/>
          <a:p>
            <a:r>
              <a:rPr lang="en-IN" sz="2800" b="1" dirty="0" smtClean="0"/>
              <a:t>[n Act to provide for the constitution of a Central Council of Homoeopathy and the maintenance of a Central Register of Homoeopathy and for matters connected therewith].</a:t>
            </a:r>
            <a:endParaRPr lang="en-IN" sz="2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b="1" dirty="0" smtClean="0"/>
              <a:t>Any person who acts in contravention of any provision of ACT shall be punished with imprisonment for a term which may extend to one year, or with fine which may extend to one thousand rupees or with both.</a:t>
            </a:r>
          </a:p>
          <a:p>
            <a:endParaRPr lang="en-IN"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17</a:t>
            </a:r>
            <a:endParaRPr lang="en-IN" dirty="0"/>
          </a:p>
        </p:txBody>
      </p:sp>
      <p:sp>
        <p:nvSpPr>
          <p:cNvPr id="3" name="Content Placeholder 2"/>
          <p:cNvSpPr>
            <a:spLocks noGrp="1"/>
          </p:cNvSpPr>
          <p:nvPr>
            <p:ph idx="1"/>
          </p:nvPr>
        </p:nvSpPr>
        <p:spPr/>
        <p:txBody>
          <a:bodyPr>
            <a:normAutofit lnSpcReduction="10000"/>
          </a:bodyPr>
          <a:lstStyle/>
          <a:p>
            <a:r>
              <a:rPr lang="en-IN" b="1" dirty="0" smtClean="0"/>
              <a:t>The Central Council shall appoint such number of medical inspectors as it may deem requisite to inspect any medical college, hospital or other institution where education in Homoeopathy is given, or to attend any examination held by any University, Board or medical institution for the purpose of recommending to the Central Government recognition of medical qualifications granted by that University, Board of medical institution</a:t>
            </a:r>
            <a:endParaRPr lang="en-IN"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- 20</a:t>
            </a:r>
            <a:endParaRPr lang="en-IN" dirty="0"/>
          </a:p>
        </p:txBody>
      </p:sp>
      <p:sp>
        <p:nvSpPr>
          <p:cNvPr id="3" name="Content Placeholder 2"/>
          <p:cNvSpPr>
            <a:spLocks noGrp="1"/>
          </p:cNvSpPr>
          <p:nvPr>
            <p:ph idx="1"/>
          </p:nvPr>
        </p:nvSpPr>
        <p:spPr/>
        <p:txBody>
          <a:bodyPr/>
          <a:lstStyle/>
          <a:p>
            <a:r>
              <a:rPr lang="en-IN" b="1" dirty="0" smtClean="0"/>
              <a:t>The Central Council may prescribe the minimum standards of education in Homoeopathy required for granting recognized medical qualifications by Universities, Boards or medical institutions in India.</a:t>
            </a:r>
          </a:p>
          <a:p>
            <a:endParaRPr lang="en-IN"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CHAPTER - IV ( THE CENTRAL REGISTER OF HOMOEOPATHY )</a:t>
            </a:r>
            <a:br>
              <a:rPr lang="en-IN" dirty="0" smtClean="0"/>
            </a:br>
            <a:endParaRPr lang="en-IN" dirty="0"/>
          </a:p>
        </p:txBody>
      </p:sp>
      <p:sp>
        <p:nvSpPr>
          <p:cNvPr id="3" name="Content Placeholder 2"/>
          <p:cNvSpPr>
            <a:spLocks noGrp="1"/>
          </p:cNvSpPr>
          <p:nvPr>
            <p:ph idx="1"/>
          </p:nvPr>
        </p:nvSpPr>
        <p:spPr/>
        <p:txBody>
          <a:bodyPr>
            <a:normAutofit lnSpcReduction="10000"/>
          </a:bodyPr>
          <a:lstStyle/>
          <a:p>
            <a:r>
              <a:rPr lang="en-IN" b="1" dirty="0" smtClean="0"/>
              <a:t>The Central Council shall cause to be maintained in the prescribed manner, a register of practitioners of Homoeopathy to be known as the Central Register of Homoeopathy which shall contain-</a:t>
            </a:r>
          </a:p>
          <a:p>
            <a:r>
              <a:rPr lang="en-IN" b="1" dirty="0" smtClean="0"/>
              <a:t>in part I, the names of all persons who are for the time being enrolled on any State Register of Homoeopathy and possess any of the recognized medical qualificatio</a:t>
            </a:r>
            <a:r>
              <a:rPr lang="en-IN" dirty="0" smtClean="0"/>
              <a:t>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3"/>
            <a:r>
              <a:rPr lang="en-IN" sz="3600" b="1" dirty="0" smtClean="0"/>
              <a:t>in Part II, the names of all persons, other than those included in part I, who are for the time being enrolled on any State Register of Homoeopathy.</a:t>
            </a:r>
          </a:p>
          <a:p>
            <a:endParaRPr lang="en-IN" b="1" dirty="0" smtClean="0"/>
          </a:p>
          <a:p>
            <a:endParaRPr lang="en-IN"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3" algn="ctr" rtl="0">
              <a:spcBef>
                <a:spcPct val="0"/>
              </a:spcBef>
            </a:pPr>
            <a:r>
              <a:rPr lang="en-US" sz="3600" b="1" dirty="0" smtClean="0"/>
              <a:t>CHAPTER  V – Miscellaneous</a:t>
            </a:r>
            <a:br>
              <a:rPr lang="en-US" sz="3600" b="1" dirty="0" smtClean="0"/>
            </a:br>
            <a:endParaRPr lang="en-IN" dirty="0"/>
          </a:p>
        </p:txBody>
      </p:sp>
      <p:sp>
        <p:nvSpPr>
          <p:cNvPr id="3" name="Content Placeholder 2"/>
          <p:cNvSpPr>
            <a:spLocks noGrp="1"/>
          </p:cNvSpPr>
          <p:nvPr>
            <p:ph idx="1"/>
          </p:nvPr>
        </p:nvSpPr>
        <p:spPr/>
        <p:txBody>
          <a:bodyPr>
            <a:normAutofit/>
          </a:bodyPr>
          <a:lstStyle/>
          <a:p>
            <a:pPr lvl="3"/>
            <a:r>
              <a:rPr lang="en-US" sz="4000" b="1" dirty="0" smtClean="0"/>
              <a:t>Information to be furnished by CCH and publications</a:t>
            </a:r>
          </a:p>
          <a:p>
            <a:pPr lvl="3"/>
            <a:r>
              <a:rPr lang="en-US" sz="4000" b="1" dirty="0" smtClean="0"/>
              <a:t>Power to make rules</a:t>
            </a:r>
          </a:p>
          <a:p>
            <a:pPr lvl="3"/>
            <a:r>
              <a:rPr lang="en-US" sz="4000" b="1" dirty="0" smtClean="0"/>
              <a:t>Power to make regulations</a:t>
            </a:r>
            <a:endParaRPr lang="en-IN" sz="4000" b="1" dirty="0" smtClean="0"/>
          </a:p>
          <a:p>
            <a:endParaRPr lang="en-IN"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CHAPTER - I ( PRELIMINARY )</a:t>
            </a:r>
            <a:endParaRPr lang="en-IN" dirty="0"/>
          </a:p>
        </p:txBody>
      </p:sp>
      <p:sp>
        <p:nvSpPr>
          <p:cNvPr id="3" name="Content Placeholder 2"/>
          <p:cNvSpPr>
            <a:spLocks noGrp="1"/>
          </p:cNvSpPr>
          <p:nvPr>
            <p:ph idx="1"/>
          </p:nvPr>
        </p:nvSpPr>
        <p:spPr/>
        <p:txBody>
          <a:bodyPr>
            <a:normAutofit/>
          </a:bodyPr>
          <a:lstStyle/>
          <a:p>
            <a:r>
              <a:rPr lang="en-IN" b="1" dirty="0" smtClean="0"/>
              <a:t>Short title, extent and commencement</a:t>
            </a:r>
          </a:p>
          <a:p>
            <a:r>
              <a:rPr lang="en-IN" b="1" dirty="0" smtClean="0"/>
              <a:t>This Act may be called the Homoeopathy Central Council Act, 1973.</a:t>
            </a:r>
          </a:p>
          <a:p>
            <a:r>
              <a:rPr lang="en-IN" b="1" dirty="0" smtClean="0"/>
              <a:t>It extends to the whole of India </a:t>
            </a:r>
          </a:p>
          <a:p>
            <a:r>
              <a:rPr lang="en-IN" b="1" dirty="0" smtClean="0"/>
              <a:t>It shall come into force in a State on such date as the Central Government may, by notification in the Official Gazette, appoint in this behalf for such State </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definition</a:t>
            </a:r>
            <a:endParaRPr lang="en-IN" b="1" dirty="0"/>
          </a:p>
        </p:txBody>
      </p:sp>
      <p:sp>
        <p:nvSpPr>
          <p:cNvPr id="3" name="Content Placeholder 2"/>
          <p:cNvSpPr>
            <a:spLocks noGrp="1"/>
          </p:cNvSpPr>
          <p:nvPr>
            <p:ph idx="1"/>
          </p:nvPr>
        </p:nvSpPr>
        <p:spPr/>
        <p:txBody>
          <a:bodyPr>
            <a:normAutofit/>
          </a:bodyPr>
          <a:lstStyle/>
          <a:p>
            <a:r>
              <a:rPr lang="en-IN" b="1" dirty="0" smtClean="0"/>
              <a:t>"Board" means a Board, Council, Examining Body or Faculty of Homoeopathy  constituted by the State Government </a:t>
            </a:r>
          </a:p>
          <a:p>
            <a:r>
              <a:rPr lang="en-IN" b="1" dirty="0" smtClean="0"/>
              <a:t>"Central Council" means the Central Council of Homoeopathy </a:t>
            </a:r>
          </a:p>
          <a:p>
            <a:r>
              <a:rPr lang="en-IN" b="1" dirty="0" smtClean="0"/>
              <a:t>"Central Register of Homoeopathy" means the register maintained by the Central Council under this Act;</a:t>
            </a:r>
          </a:p>
          <a:p>
            <a:endParaRPr lang="en-IN"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304800" y="1357298"/>
            <a:ext cx="8686800" cy="4722827"/>
          </a:xfrm>
        </p:spPr>
        <p:txBody>
          <a:bodyPr>
            <a:normAutofit/>
          </a:bodyPr>
          <a:lstStyle/>
          <a:p>
            <a:r>
              <a:rPr lang="en-IN" b="1" dirty="0" smtClean="0"/>
              <a:t>"Homoeopathy " means the Homoeopathic system of medicine and includes the use of </a:t>
            </a:r>
            <a:r>
              <a:rPr lang="en-IN" b="1" dirty="0" err="1" smtClean="0"/>
              <a:t>Biochemic</a:t>
            </a:r>
            <a:r>
              <a:rPr lang="en-IN" b="1" dirty="0" smtClean="0"/>
              <a:t> remedies:</a:t>
            </a:r>
          </a:p>
          <a:p>
            <a:r>
              <a:rPr lang="en-IN" b="1" dirty="0" smtClean="0"/>
              <a:t>“Medical institution" means any institution within or without India which grants Degrees, Diplomas or licences in Homoeopathy</a:t>
            </a:r>
          </a:p>
          <a:p>
            <a:r>
              <a:rPr lang="en-IN" b="1" dirty="0" smtClean="0"/>
              <a:t>“Recognised medical qualification" means any of the medical qualifications in Homoeopathy included in the Second or the Third Schedule</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CHAPTER - II ( THE CENTRAL COUNCIL AND ITS COMMITTEES </a:t>
            </a:r>
            <a:endParaRPr lang="en-IN" dirty="0"/>
          </a:p>
        </p:txBody>
      </p:sp>
      <p:sp>
        <p:nvSpPr>
          <p:cNvPr id="3" name="Content Placeholder 2"/>
          <p:cNvSpPr>
            <a:spLocks noGrp="1"/>
          </p:cNvSpPr>
          <p:nvPr>
            <p:ph idx="1"/>
          </p:nvPr>
        </p:nvSpPr>
        <p:spPr/>
        <p:txBody>
          <a:bodyPr>
            <a:normAutofit fontScale="92500" lnSpcReduction="10000"/>
          </a:bodyPr>
          <a:lstStyle/>
          <a:p>
            <a:r>
              <a:rPr lang="en-IN" b="1" dirty="0" smtClean="0"/>
              <a:t>SECTION – 3:The Central Government shall, by notification in the Official Gazette, constitute  a Central Council consisting of the following members, namely : -</a:t>
            </a:r>
          </a:p>
          <a:p>
            <a:r>
              <a:rPr lang="en-IN" b="1" dirty="0" smtClean="0"/>
              <a:t>such number of members not exceeding </a:t>
            </a:r>
            <a:r>
              <a:rPr lang="en-IN" b="1" dirty="0" smtClean="0">
                <a:solidFill>
                  <a:srgbClr val="FF0000"/>
                </a:solidFill>
              </a:rPr>
              <a:t>five</a:t>
            </a:r>
            <a:r>
              <a:rPr lang="en-IN" b="1" dirty="0" smtClean="0"/>
              <a:t> as may be determined by the Central Government from each State in which a State Register of Homoeopathy is maintained, to be elected from amongst themselves by persons enrolled on that register as practitioners of Homoeopathy; </a:t>
            </a:r>
          </a:p>
          <a:p>
            <a:endParaRPr lang="en-IN"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839200" cy="6858000"/>
          </a:xfrm>
        </p:spPr>
        <p:txBody>
          <a:bodyPr>
            <a:normAutofit/>
          </a:bodyPr>
          <a:lstStyle/>
          <a:p>
            <a:r>
              <a:rPr lang="en-IN" b="1" dirty="0" smtClean="0"/>
              <a:t>One member from each University to be elected from amongst themselves by the members of the Faculty or Department  of Homeopathy of that University</a:t>
            </a:r>
          </a:p>
          <a:p>
            <a:r>
              <a:rPr lang="en-IN" b="1" dirty="0" smtClean="0"/>
              <a:t>The President and the Vice-President of the Central Council shall be elected by the members of the Central Council from amongst themselves </a:t>
            </a:r>
          </a:p>
          <a:p>
            <a:r>
              <a:rPr lang="en-IN" b="1" dirty="0" smtClean="0"/>
              <a:t>No person shall be eligible for election to the Central Council unless he possesses any of the medical qualifications included in the Second or the Third Schedule</a:t>
            </a:r>
            <a:br>
              <a:rPr lang="en-IN" b="1" dirty="0" smtClean="0"/>
            </a:br>
            <a:r>
              <a:rPr lang="en-IN" dirty="0" smtClean="0"/>
              <a:t/>
            </a:r>
            <a:br>
              <a:rPr lang="en-IN" dirty="0" smtClean="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- 7</a:t>
            </a:r>
            <a:endParaRPr lang="en-IN" dirty="0"/>
          </a:p>
        </p:txBody>
      </p:sp>
      <p:sp>
        <p:nvSpPr>
          <p:cNvPr id="3" name="Content Placeholder 2"/>
          <p:cNvSpPr>
            <a:spLocks noGrp="1"/>
          </p:cNvSpPr>
          <p:nvPr>
            <p:ph idx="1"/>
          </p:nvPr>
        </p:nvSpPr>
        <p:spPr/>
        <p:txBody>
          <a:bodyPr/>
          <a:lstStyle/>
          <a:p>
            <a:r>
              <a:rPr lang="en-IN" b="1" dirty="0" smtClean="0"/>
              <a:t>The President, Vice-President or a member of the Central Council shall hold office for a term of five years from the date of his election or nomination</a:t>
            </a:r>
          </a:p>
          <a:p>
            <a:r>
              <a:rPr lang="en-IN" b="1" dirty="0" smtClean="0"/>
              <a:t>SECTION – 8: The Central Council shall meet at least once in each year at such time and place as may be appointed by the Central Council.</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SECTION - 9</a:t>
            </a:r>
            <a:endParaRPr lang="en-IN" dirty="0"/>
          </a:p>
        </p:txBody>
      </p:sp>
      <p:sp>
        <p:nvSpPr>
          <p:cNvPr id="3" name="Content Placeholder 2"/>
          <p:cNvSpPr>
            <a:spLocks noGrp="1"/>
          </p:cNvSpPr>
          <p:nvPr>
            <p:ph idx="1"/>
          </p:nvPr>
        </p:nvSpPr>
        <p:spPr/>
        <p:txBody>
          <a:bodyPr>
            <a:normAutofit lnSpcReduction="10000"/>
          </a:bodyPr>
          <a:lstStyle/>
          <a:p>
            <a:r>
              <a:rPr lang="en-IN" b="1" dirty="0" smtClean="0"/>
              <a:t>The Central Council shall constitute from amongst its members an Executive Committee  for general or special purposes as the Council deems necessary to carry out the purposes of this Act. </a:t>
            </a:r>
          </a:p>
          <a:p>
            <a:r>
              <a:rPr lang="en-IN" b="1" dirty="0" smtClean="0"/>
              <a:t>SECTION – 10:The Committees constituted shall meet at least twice in each year at such time and place as may be appointed by the Central Council.</a:t>
            </a:r>
          </a:p>
          <a:p>
            <a:endParaRPr lang="en-IN"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133</TotalTime>
  <Words>1217</Words>
  <Application>Microsoft Office PowerPoint</Application>
  <PresentationFormat>On-screen Show (4:3)</PresentationFormat>
  <Paragraphs>68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Trek</vt:lpstr>
      <vt:lpstr>Prepared by DR.SREEJA.S</vt:lpstr>
      <vt:lpstr>The Homoeopathy Central Council Act 1973</vt:lpstr>
      <vt:lpstr>CHAPTER - I ( PRELIMINARY )</vt:lpstr>
      <vt:lpstr>definition</vt:lpstr>
      <vt:lpstr>Slide 5</vt:lpstr>
      <vt:lpstr>CHAPTER - II ( THE CENTRAL COUNCIL AND ITS COMMITTEES </vt:lpstr>
      <vt:lpstr>Slide 7</vt:lpstr>
      <vt:lpstr>SECTION - 7</vt:lpstr>
      <vt:lpstr>SECTION - 9</vt:lpstr>
      <vt:lpstr>SECTION – 11 OFFICERS OF CCH</vt:lpstr>
      <vt:lpstr>CHAPTER - II A Permission for establishment of new medical institution, new courses of study, etc. </vt:lpstr>
      <vt:lpstr>Slide 12</vt:lpstr>
      <vt:lpstr>Slide 13</vt:lpstr>
      <vt:lpstr>Slide 14</vt:lpstr>
      <vt:lpstr>Slide 15</vt:lpstr>
      <vt:lpstr>CHAPTER - III ( RECOGNITION OF MEDICAL QUALIFICATIONS ) </vt:lpstr>
      <vt:lpstr>Rights of persons possessing qualifications included in Second or the Third Schedule to be enrolled</vt:lpstr>
      <vt:lpstr>Slide 18</vt:lpstr>
      <vt:lpstr>Slide 19</vt:lpstr>
      <vt:lpstr>Slide 20</vt:lpstr>
      <vt:lpstr>Section 17</vt:lpstr>
      <vt:lpstr>Section - 20</vt:lpstr>
      <vt:lpstr>CHAPTER - IV ( THE CENTRAL REGISTER OF HOMOEOPATHY ) </vt:lpstr>
      <vt:lpstr>Slide 24</vt:lpstr>
      <vt:lpstr>CHAPTER  V – Miscellaneous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dc:creator>
  <cp:lastModifiedBy>Windows</cp:lastModifiedBy>
  <cp:revision>25</cp:revision>
  <dcterms:created xsi:type="dcterms:W3CDTF">2015-12-05T05:53:53Z</dcterms:created>
  <dcterms:modified xsi:type="dcterms:W3CDTF">2019-10-28T08:56:58Z</dcterms:modified>
</cp:coreProperties>
</file>